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7" r:id="rId2"/>
    <p:sldId id="299" r:id="rId3"/>
    <p:sldId id="306" r:id="rId4"/>
    <p:sldId id="325" r:id="rId5"/>
    <p:sldId id="334" r:id="rId6"/>
    <p:sldId id="324" r:id="rId7"/>
    <p:sldId id="326" r:id="rId8"/>
    <p:sldId id="327" r:id="rId9"/>
    <p:sldId id="333" r:id="rId10"/>
    <p:sldId id="323" r:id="rId11"/>
    <p:sldId id="328" r:id="rId12"/>
    <p:sldId id="335" r:id="rId13"/>
    <p:sldId id="337" r:id="rId14"/>
    <p:sldId id="338" r:id="rId15"/>
    <p:sldId id="339" r:id="rId16"/>
    <p:sldId id="321" r:id="rId17"/>
    <p:sldId id="342" r:id="rId18"/>
    <p:sldId id="331" r:id="rId19"/>
    <p:sldId id="343" r:id="rId20"/>
    <p:sldId id="340" r:id="rId21"/>
    <p:sldId id="344" r:id="rId22"/>
    <p:sldId id="341" r:id="rId23"/>
    <p:sldId id="332" r:id="rId24"/>
    <p:sldId id="345" r:id="rId25"/>
    <p:sldId id="307" r:id="rId26"/>
    <p:sldId id="346" r:id="rId27"/>
    <p:sldId id="319" r:id="rId28"/>
    <p:sldId id="320" r:id="rId29"/>
    <p:sldId id="298" r:id="rId30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57"/>
    <a:srgbClr val="38BEE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 autoAdjust="0"/>
    <p:restoredTop sz="94434" autoAdjust="0"/>
  </p:normalViewPr>
  <p:slideViewPr>
    <p:cSldViewPr snapToObjects="1">
      <p:cViewPr varScale="1">
        <p:scale>
          <a:sx n="81" d="100"/>
          <a:sy n="81" d="100"/>
        </p:scale>
        <p:origin x="156" y="606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6882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26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621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4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99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958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472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emweb.computas.com/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Spørring mot grafmønstre (i RDF-grafen)</a:t>
            </a:r>
          </a:p>
          <a:p>
            <a:r>
              <a:rPr lang="nb-NO" sz="1200" dirty="0" smtClean="0"/>
              <a:t>Fødererte spørringer</a:t>
            </a:r>
            <a:endParaRPr lang="nb-NO" sz="1200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ASK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Spørring</a:t>
            </a:r>
            <a:r>
              <a:rPr lang="en-GB" sz="1200" dirty="0" smtClean="0"/>
              <a:t> om </a:t>
            </a:r>
            <a:r>
              <a:rPr lang="en-GB" sz="1200" dirty="0" err="1" smtClean="0"/>
              <a:t>eksistens</a:t>
            </a:r>
            <a:endParaRPr lang="en-GB" sz="1200" dirty="0" smtClean="0"/>
          </a:p>
          <a:p>
            <a:r>
              <a:rPr lang="en-GB" sz="1200" dirty="0" err="1" smtClean="0"/>
              <a:t>Grådig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:Doug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:Queens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7759" y="561670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676" y="1996708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:Doug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2740" y="1996708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6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SELECT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Tradisjonell</a:t>
            </a:r>
            <a:r>
              <a:rPr lang="en-GB" sz="1200" dirty="0" smtClean="0"/>
              <a:t> </a:t>
            </a:r>
            <a:r>
              <a:rPr lang="en-GB" sz="1200" dirty="0" err="1" smtClean="0"/>
              <a:t>spørring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En</a:t>
            </a:r>
            <a:r>
              <a:rPr lang="en-GB" sz="1200" dirty="0" smtClean="0"/>
              <a:t> rad for </a:t>
            </a:r>
            <a:r>
              <a:rPr lang="en-GB" sz="1200" dirty="0" err="1" smtClean="0"/>
              <a:t>hvert</a:t>
            </a:r>
            <a:r>
              <a:rPr lang="en-GB" sz="1200" dirty="0" smtClean="0"/>
              <a:t> </a:t>
            </a:r>
            <a:r>
              <a:rPr lang="en-GB" sz="1200" dirty="0" err="1" smtClean="0"/>
              <a:t>mønster</a:t>
            </a:r>
            <a:r>
              <a:rPr lang="en-GB" sz="1200" dirty="0" smtClean="0"/>
              <a:t> </a:t>
            </a:r>
            <a:r>
              <a:rPr lang="en-GB" sz="1200" dirty="0" err="1" smtClean="0"/>
              <a:t>som</a:t>
            </a:r>
            <a:r>
              <a:rPr lang="en-GB" sz="1200" dirty="0" smtClean="0"/>
              <a:t> passer med </a:t>
            </a:r>
            <a:r>
              <a:rPr lang="en-GB" sz="1200" dirty="0" err="1" smtClean="0"/>
              <a:t>spørringen</a:t>
            </a:r>
            <a:endParaRPr lang="en-GB" sz="1200" dirty="0" smtClean="0"/>
          </a:p>
          <a:p>
            <a:r>
              <a:rPr lang="en-GB" sz="1200" dirty="0" err="1" smtClean="0"/>
              <a:t>Velge</a:t>
            </a:r>
            <a:r>
              <a:rPr lang="en-GB" sz="1200" dirty="0" smtClean="0"/>
              <a:t> </a:t>
            </a:r>
            <a:r>
              <a:rPr lang="en-GB" sz="1200" dirty="0" err="1" smtClean="0"/>
              <a:t>variabler</a:t>
            </a:r>
            <a:endParaRPr lang="en-GB" sz="1200" dirty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9171" y="561670"/>
            <a:ext cx="2275012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Harald_V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676" y="1842820"/>
            <a:ext cx="2051248" cy="1023902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realm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LIMIT 2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075069"/>
              </p:ext>
            </p:extLst>
          </p:nvPr>
        </p:nvGraphicFramePr>
        <p:xfrm>
          <a:off x="6679171" y="1855280"/>
          <a:ext cx="1509976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4988"/>
                <a:gridCol w="754988"/>
              </a:tblGrid>
              <a:tr h="231987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king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realm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</a:t>
                      </a:r>
                      <a:r>
                        <a:rPr lang="nb-NO" sz="1000" dirty="0" err="1" smtClean="0"/>
                        <a:t>Harald_V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:Norway</a:t>
                      </a:r>
                      <a:endParaRPr lang="nb-NO" sz="1000" dirty="0"/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:Doug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:Queens</a:t>
                      </a:r>
                      <a:endParaRPr lang="nb-NO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8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6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CONSTRUCT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Konstruere</a:t>
            </a:r>
            <a:r>
              <a:rPr lang="en-GB" sz="1200" dirty="0" smtClean="0"/>
              <a:t> </a:t>
            </a:r>
            <a:r>
              <a:rPr lang="en-GB" sz="1200" dirty="0" err="1" smtClean="0"/>
              <a:t>grafmønstre</a:t>
            </a:r>
            <a:endParaRPr lang="en-GB" sz="1200" dirty="0" smtClean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Box 9"/>
          <p:cNvSpPr txBox="1"/>
          <p:nvPr/>
        </p:nvSpPr>
        <p:spPr>
          <a:xfrm>
            <a:off x="4122151" y="988368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 {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0913" y="988368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Konstruerer den inverse relasjonen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DESCRIBE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Beskriver</a:t>
            </a:r>
            <a:r>
              <a:rPr lang="en-GB" sz="1200" dirty="0" smtClean="0"/>
              <a:t> </a:t>
            </a:r>
            <a:r>
              <a:rPr lang="en-GB" sz="1200" dirty="0" err="1" smtClean="0"/>
              <a:t>ressurser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4122937" y="1270909"/>
            <a:ext cx="2625454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</a:t>
            </a:r>
            <a:r>
              <a:rPr lang="nb-NO" sz="1000" dirty="0" smtClean="0">
                <a:solidFill>
                  <a:srgbClr val="545454"/>
                </a:solidFill>
              </a:rPr>
              <a:t>:Doug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198" y="1264853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:Doug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2937" y="1969822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</a:t>
            </a:r>
            <a:r>
              <a:rPr lang="nb-NO" sz="1000" dirty="0" smtClean="0">
                <a:solidFill>
                  <a:srgbClr val="545454"/>
                </a:solidFill>
              </a:rPr>
              <a:t>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realm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8198" y="1969822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alle bindinger til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632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243" r="29726" b="36526"/>
          <a:stretch/>
        </p:blipFill>
        <p:spPr/>
      </p:pic>
      <p:sp>
        <p:nvSpPr>
          <p:cNvPr id="29" name="Oval 28"/>
          <p:cNvSpPr/>
          <p:nvPr/>
        </p:nvSpPr>
        <p:spPr>
          <a:xfrm>
            <a:off x="5796930" y="2017455"/>
            <a:ext cx="1142641" cy="1145241"/>
          </a:xfrm>
          <a:prstGeom prst="ellipse">
            <a:avLst/>
          </a:prstGeom>
          <a:noFill/>
          <a:ln w="2032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 w="206375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0742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3" t="8934" r="-5063" b="1730"/>
          <a:stretch/>
        </p:blipFill>
        <p:spPr/>
      </p:pic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02978" y="1420416"/>
            <a:ext cx="492803" cy="491678"/>
          </a:xfrm>
          <a:prstGeom prst="ellipse">
            <a:avLst/>
          </a:prstGeom>
          <a:noFill/>
          <a:ln w="381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 w="38100" cap="flat" cmpd="sng">
            <a:solidFill>
              <a:srgbClr val="9E2A86"/>
            </a:solidFill>
            <a:round/>
          </a:ln>
          <a:effectLst>
            <a:outerShdw blurRad="4953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8696" r="48065" b="234"/>
          <a:stretch/>
        </p:blipFill>
        <p:spPr/>
      </p:pic>
      <p:sp>
        <p:nvSpPr>
          <p:cNvPr id="29" name="Oval 28"/>
          <p:cNvSpPr/>
          <p:nvPr/>
        </p:nvSpPr>
        <p:spPr>
          <a:xfrm rot="1826851">
            <a:off x="6263163" y="2520093"/>
            <a:ext cx="1049170" cy="1041257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23" name="Oval 22"/>
          <p:cNvSpPr/>
          <p:nvPr/>
        </p:nvSpPr>
        <p:spPr>
          <a:xfrm rot="18749246">
            <a:off x="-559638" y="1394252"/>
            <a:ext cx="5097444" cy="1882630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4893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-1" y="556320"/>
            <a:ext cx="2579423" cy="1689606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427942" y="3108806"/>
            <a:ext cx="1254776" cy="815212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/>
      </p:pic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eksempel fra Computas:</a:t>
            </a:r>
          </a:p>
          <a:p>
            <a:pPr lvl="1"/>
            <a:r>
              <a:rPr lang="nb-NO" sz="1200" dirty="0" smtClean="0"/>
              <a:t>Mattilsynet og </a:t>
            </a:r>
            <a:r>
              <a:rPr lang="nb-NO" sz="1200" dirty="0" smtClean="0"/>
              <a:t>SLV</a:t>
            </a:r>
          </a:p>
          <a:p>
            <a:pPr lvl="1"/>
            <a:r>
              <a:rPr lang="nb-NO" sz="1200" dirty="0" smtClean="0"/>
              <a:t>EPIM logistikk og miljø</a:t>
            </a:r>
            <a:endParaRPr lang="nb-NO" sz="1200" dirty="0" smtClean="0"/>
          </a:p>
          <a:p>
            <a:pPr lvl="1"/>
            <a:r>
              <a:rPr lang="nb-NO" sz="1200" dirty="0" smtClean="0"/>
              <a:t>Skatteetaten og </a:t>
            </a:r>
            <a:r>
              <a:rPr lang="nb-NO" sz="1200" dirty="0" smtClean="0"/>
              <a:t>Brønnøysund</a:t>
            </a:r>
            <a:endParaRPr lang="nb-NO" sz="1200" dirty="0" smtClean="0"/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86597" y="0"/>
            <a:ext cx="5148858" cy="5145088"/>
          </a:xfrm>
          <a:solidFill>
            <a:schemeClr val="accent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14" y="4361275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661026" y="3650031"/>
            <a:ext cx="0" cy="71124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57" y="2110610"/>
            <a:ext cx="1691730" cy="7048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79" y="2132103"/>
            <a:ext cx="1711807" cy="661899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6124012" y="2463052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  <a:effectLst>
            <a:outerShdw blurRad="4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4052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r="16517"/>
          <a:stretch>
            <a:fillRect/>
          </a:stretch>
        </p:blipFill>
        <p:spPr>
          <a:ln w="19050">
            <a:solidFill>
              <a:schemeClr val="tx2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2" b="18602"/>
          <a:stretch>
            <a:fillRect/>
          </a:stretch>
        </p:blipFill>
        <p:spPr>
          <a:xfrm>
            <a:off x="6624874" y="1852638"/>
            <a:ext cx="1332000" cy="1223962"/>
          </a:xfrm>
          <a:ln w="12700">
            <a:solidFill>
              <a:schemeClr val="tx2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950" y="3443057"/>
            <a:ext cx="2448272" cy="305661"/>
          </a:xfrm>
        </p:spPr>
        <p:txBody>
          <a:bodyPr/>
          <a:lstStyle/>
          <a:p>
            <a:r>
              <a:rPr lang="nb-NO" dirty="0" smtClean="0"/>
              <a:t>Vokabular</a:t>
            </a:r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48658" y="3442030"/>
            <a:ext cx="2448272" cy="305661"/>
          </a:xfrm>
        </p:spPr>
        <p:txBody>
          <a:bodyPr/>
          <a:lstStyle/>
          <a:p>
            <a:r>
              <a:rPr lang="nb-NO" dirty="0" smtClean="0"/>
              <a:t>data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05068" y="3442030"/>
            <a:ext cx="2448272" cy="305661"/>
          </a:xfrm>
        </p:spPr>
        <p:txBody>
          <a:bodyPr/>
          <a:lstStyle/>
          <a:p>
            <a:r>
              <a:rPr lang="nb-NO" dirty="0" smtClean="0"/>
              <a:t>Spørre</a:t>
            </a:r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24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2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Spesifikasjon</a:t>
            </a:r>
            <a:r>
              <a:rPr lang="nb-NO" sz="1200" dirty="0" smtClean="0"/>
              <a:t>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</a:t>
            </a:r>
            <a:r>
              <a:rPr lang="nb-NO" sz="1200" dirty="0" smtClean="0"/>
              <a:t>?</a:t>
            </a:r>
            <a:endParaRPr lang="nb-NO" sz="1200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</a:t>
            </a:r>
            <a:r>
              <a:rPr lang="nb-NO" sz="1200" dirty="0" smtClean="0"/>
              <a:t>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4" t="-42073" r="-4187" b="-62075"/>
          <a:stretch/>
        </p:blipFill>
        <p:spPr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6755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003" y="1204392"/>
            <a:ext cx="338831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</a:t>
            </a:r>
            <a:r>
              <a:rPr lang="nb-NO" sz="1200" dirty="0" smtClean="0"/>
              <a:t>: </a:t>
            </a:r>
            <a:r>
              <a:rPr lang="nb-NO" sz="1200" dirty="0">
                <a:hlinkClick r:id="rId2"/>
              </a:rPr>
              <a:t>http://semweb.computas.com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bruker SPARQL!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har </a:t>
            </a:r>
            <a:r>
              <a:rPr lang="nb-NO" sz="1200" dirty="0" smtClean="0"/>
              <a:t>sett «The </a:t>
            </a:r>
            <a:r>
              <a:rPr lang="nb-NO" sz="1200" dirty="0" err="1" smtClean="0"/>
              <a:t>Godfather</a:t>
            </a:r>
            <a:r>
              <a:rPr lang="nb-NO" sz="1200" dirty="0" smtClean="0"/>
              <a:t>» </a:t>
            </a:r>
            <a:r>
              <a:rPr lang="nb-NO" sz="1200" dirty="0" smtClean="0"/>
              <a:t>?</a:t>
            </a:r>
            <a:endParaRPr lang="nb-NO" sz="1200" dirty="0" smtClean="0"/>
          </a:p>
          <a:p>
            <a:pPr marL="0" indent="0">
              <a:buNone/>
            </a:pPr>
            <a:r>
              <a:rPr lang="nb-NO" sz="1200" dirty="0" smtClean="0"/>
              <a:t>…</a:t>
            </a:r>
          </a:p>
          <a:p>
            <a:pPr marL="0" indent="0">
              <a:buNone/>
            </a:pPr>
            <a:r>
              <a:rPr lang="nb-NO" sz="12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</a:t>
            </a:r>
            <a:r>
              <a:rPr lang="nb-NO" sz="1200" dirty="0" smtClean="0"/>
              <a:t>data</a:t>
            </a:r>
          </a:p>
          <a:p>
            <a:r>
              <a:rPr lang="nb-NO" sz="1200" dirty="0" smtClean="0"/>
              <a:t>Hvem som helst kan si noe om hva som helst!</a:t>
            </a:r>
            <a:endParaRPr lang="nb-NO" sz="1200" dirty="0" smtClean="0"/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0" t="4473" r="-4580" b="-2092"/>
          <a:stretch/>
        </p:blipFill>
        <p:spPr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</p:spTree>
    <p:extLst>
      <p:ext uri="{BB962C8B-B14F-4D97-AF65-F5344CB8AC3E}">
        <p14:creationId xmlns:p14="http://schemas.microsoft.com/office/powerpoint/2010/main" val="24117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</a:p>
          <a:p>
            <a:r>
              <a:rPr lang="nb-NO" sz="1200" dirty="0" smtClean="0"/>
              <a:t>Metadata, instanser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" y="2343227"/>
            <a:ext cx="2141954" cy="199648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13814" y="3376098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06" y="2764482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51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</a:t>
            </a:r>
            <a:r>
              <a:rPr lang="nb-NO" dirty="0" smtClean="0"/>
              <a:t>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som gir 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58" r="3846" b="1"/>
          <a:stretch/>
        </p:blipFill>
        <p:spPr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42" y="95411"/>
            <a:ext cx="2084836" cy="152245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12058</TotalTime>
  <Words>771</Words>
  <Application>Microsoft Office PowerPoint</Application>
  <PresentationFormat>Custom</PresentationFormat>
  <Paragraphs>203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Open Sans</vt:lpstr>
      <vt:lpstr>Trebuchet MS</vt:lpstr>
      <vt:lpstr>blank</vt:lpstr>
      <vt:lpstr>PowerPoint Presentation</vt:lpstr>
      <vt:lpstr>Semantisk Web for Nybegynnere</vt:lpstr>
      <vt:lpstr>Agenda:</vt:lpstr>
      <vt:lpstr>SEMANTISK WEB</vt:lpstr>
      <vt:lpstr>PowerPoint Presentation</vt:lpstr>
      <vt:lpstr>RDF</vt:lpstr>
      <vt:lpstr>PowerPoint Presentation</vt:lpstr>
      <vt:lpstr>PowerPoint Presentation</vt:lpstr>
      <vt:lpstr>Vokabular / Ontologi</vt:lpstr>
      <vt:lpstr>Vokabular / Ontologi</vt:lpstr>
      <vt:lpstr>SPARQL</vt:lpstr>
      <vt:lpstr>SPARQL - ASK</vt:lpstr>
      <vt:lpstr>SPARQL - SELECT</vt:lpstr>
      <vt:lpstr>SPARQL - CONSTRUCT</vt:lpstr>
      <vt:lpstr>SPARQL - DESCRIBE</vt:lpstr>
      <vt:lpstr>Lenkede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Lenkede Data</vt:lpstr>
      <vt:lpstr>PowerPoint Presentation</vt:lpstr>
      <vt:lpstr>La oss bygge et vokabular</vt:lpstr>
      <vt:lpstr>Lenkede Data</vt:lpstr>
      <vt:lpstr>Registrere data</vt:lpstr>
      <vt:lpstr>Spørringer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152</cp:revision>
  <dcterms:created xsi:type="dcterms:W3CDTF">2014-05-13T07:52:55Z</dcterms:created>
  <dcterms:modified xsi:type="dcterms:W3CDTF">2014-09-24T16:45:15Z</dcterms:modified>
</cp:coreProperties>
</file>